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36" d="100"/>
          <a:sy n="36" d="100"/>
        </p:scale>
        <p:origin x="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456163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 spc="-29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0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ea against sky at sunset 2"/>
          <p:cNvSpPr>
            <a:spLocks noGrp="1"/>
          </p:cNvSpPr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Sea against sky at sunset 1"/>
          <p:cNvSpPr>
            <a:spLocks noGrp="1"/>
          </p:cNvSpPr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Beach and sea at sunset"/>
          <p:cNvSpPr>
            <a:spLocks noGrp="1"/>
          </p:cNvSpPr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each and sea at sunset"/>
          <p:cNvSpPr>
            <a:spLocks noGrp="1"/>
          </p:cNvSpPr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each and sea at sunset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 spc="-29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3" name="Sea against sky at sunset"/>
          <p:cNvSpPr>
            <a:spLocks noGrp="1"/>
          </p:cNvSpPr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1" name="Sea against sky at sunset"/>
          <p:cNvSpPr>
            <a:spLocks noGrp="1"/>
          </p:cNvSpPr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2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z="12800" spc="0"/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r>
              <a:t>Agenda Subtitle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7689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T 542 (651) Summer 2022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ST 542 (651) Summer 2022</a:t>
            </a:r>
          </a:p>
        </p:txBody>
      </p:sp>
      <p:sp>
        <p:nvSpPr>
          <p:cNvPr id="152" name="Effect of Bollworm Feeding on Cotton Abscission"/>
          <p:cNvSpPr txBox="1">
            <a:spLocks noGrp="1"/>
          </p:cNvSpPr>
          <p:nvPr>
            <p:ph type="ctrTitle"/>
          </p:nvPr>
        </p:nvSpPr>
        <p:spPr>
          <a:xfrm>
            <a:off x="1219199" y="590994"/>
            <a:ext cx="21945601" cy="4267201"/>
          </a:xfrm>
          <a:prstGeom prst="rect">
            <a:avLst/>
          </a:prstGeom>
        </p:spPr>
        <p:txBody>
          <a:bodyPr/>
          <a:lstStyle>
            <a:lvl1pPr defTabSz="2292095">
              <a:defRPr sz="12032" spc="-120"/>
            </a:lvl1pPr>
          </a:lstStyle>
          <a:p>
            <a:r>
              <a:t>Effect of Bollworm Feeding on Cotton Abscission</a:t>
            </a:r>
          </a:p>
        </p:txBody>
      </p:sp>
      <p:sp>
        <p:nvSpPr>
          <p:cNvPr id="153" name="Autumn Biggie       John Hinic       Brennan Clinch"/>
          <p:cNvSpPr txBox="1">
            <a:spLocks noGrp="1"/>
          </p:cNvSpPr>
          <p:nvPr>
            <p:ph type="subTitle" sz="quarter" idx="1"/>
          </p:nvPr>
        </p:nvSpPr>
        <p:spPr>
          <a:xfrm>
            <a:off x="1219200" y="10197923"/>
            <a:ext cx="21945601" cy="2250593"/>
          </a:xfrm>
          <a:prstGeom prst="rect">
            <a:avLst/>
          </a:prstGeom>
        </p:spPr>
        <p:txBody>
          <a:bodyPr/>
          <a:lstStyle/>
          <a:p>
            <a:r>
              <a:t>Autumn Biggie       John Hinic       Brennan Clinch</a:t>
            </a:r>
          </a:p>
        </p:txBody>
      </p:sp>
      <p:pic>
        <p:nvPicPr>
          <p:cNvPr id="154" name="Image Gallery" descr="Image Gallery"/>
          <p:cNvPicPr>
            <a:picLocks noChangeAspect="1"/>
          </p:cNvPicPr>
          <p:nvPr/>
        </p:nvPicPr>
        <p:blipFill>
          <a:blip r:embed="rId2">
            <a:extLst/>
          </a:blip>
          <a:srcRect t="19145" b="19145"/>
          <a:stretch>
            <a:fillRect/>
          </a:stretch>
        </p:blipFill>
        <p:spPr>
          <a:xfrm>
            <a:off x="7104196" y="5394458"/>
            <a:ext cx="10175608" cy="3937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Description/Objectiv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Description/Objectives</a:t>
            </a:r>
          </a:p>
        </p:txBody>
      </p:sp>
      <p:sp>
        <p:nvSpPr>
          <p:cNvPr id="157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endParaRPr dirty="0"/>
          </a:p>
        </p:txBody>
      </p:sp>
      <p:sp>
        <p:nvSpPr>
          <p:cNvPr id="158" name="Person 1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Experiment Desig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Experiment Design</a:t>
            </a:r>
          </a:p>
        </p:txBody>
      </p:sp>
      <p:sp>
        <p:nvSpPr>
          <p:cNvPr id="161" name="Slide bullet text"/>
          <p:cNvSpPr txBox="1">
            <a:spLocks noGrp="1"/>
          </p:cNvSpPr>
          <p:nvPr>
            <p:ph type="body" idx="1"/>
          </p:nvPr>
        </p:nvSpPr>
        <p:spPr>
          <a:xfrm>
            <a:off x="1219200" y="3847271"/>
            <a:ext cx="22721455" cy="8788074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sz="2800" dirty="0" smtClean="0"/>
          </a:p>
        </p:txBody>
      </p:sp>
      <p:sp>
        <p:nvSpPr>
          <p:cNvPr id="162" name="Person 1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Data Colle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Collection</a:t>
            </a:r>
          </a:p>
        </p:txBody>
      </p:sp>
      <p:sp>
        <p:nvSpPr>
          <p:cNvPr id="165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6100" lvl="1" indent="0">
              <a:buNone/>
            </a:pPr>
            <a:r>
              <a:rPr lang="en-US" dirty="0" smtClean="0"/>
              <a:t> </a:t>
            </a:r>
            <a:endParaRPr dirty="0"/>
          </a:p>
        </p:txBody>
      </p:sp>
      <p:sp>
        <p:nvSpPr>
          <p:cNvPr id="166" name="Person 1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66327" y="8028317"/>
            <a:ext cx="4782849" cy="446848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EDA &amp; Data Spl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EDA &amp; Data Split</a:t>
            </a:r>
          </a:p>
        </p:txBody>
      </p:sp>
      <p:sp>
        <p:nvSpPr>
          <p:cNvPr id="173" name="Slide bullet text"/>
          <p:cNvSpPr txBox="1">
            <a:spLocks noGrp="1"/>
          </p:cNvSpPr>
          <p:nvPr>
            <p:ph type="body" idx="1"/>
          </p:nvPr>
        </p:nvSpPr>
        <p:spPr>
          <a:xfrm>
            <a:off x="340660" y="4099752"/>
            <a:ext cx="22827118" cy="839704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Before doing EDA, we took a look at our data to see if there were any things to clean out to make sure we have the most accuracy with our EDA and models</a:t>
            </a:r>
          </a:p>
          <a:p>
            <a:r>
              <a:rPr lang="en-US" dirty="0" smtClean="0"/>
              <a:t>We then performed an exploratory data analysis on our top variables of interest to be able to check the distributions that would help us later with the modeling</a:t>
            </a:r>
          </a:p>
          <a:p>
            <a:r>
              <a:rPr lang="en-US" dirty="0" smtClean="0"/>
              <a:t>Once done with EDA, we split up our data to avoid unnecessary bias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75% of data ~ training, getting models set up and train them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 smtClean="0"/>
              <a:t>Only doing EDA on this part of the data to remove bias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25% of data ~ testing, seeing how well model performs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By splitting up our data, it will avoid introducing bias, since models should not be evaluated based on how well they predict the data that they have “seen before”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174" name="Person 2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en-US" dirty="0" smtClean="0"/>
              <a:t>Brennan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68605" y="302118"/>
            <a:ext cx="5163010" cy="2718173"/>
          </a:xfrm>
          <a:prstGeom prst="rect">
            <a:avLst/>
          </a:prstGeom>
        </p:spPr>
      </p:pic>
      <p:pic>
        <p:nvPicPr>
          <p:cNvPr id="1026" name="Picture 2" descr="Johan Louwers - Tech blog: Creating a training set table for machine  learning in Oracle Databas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175" y="1152291"/>
            <a:ext cx="4887480" cy="2569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291177" y="8298276"/>
            <a:ext cx="1488141" cy="1488141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7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search Val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Research Value</a:t>
            </a:r>
          </a:p>
        </p:txBody>
      </p:sp>
      <p:sp>
        <p:nvSpPr>
          <p:cNvPr id="169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Our research is important as it will allow our client and his team of researchers to understand what factors have the highest effect on abscission in cotton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It is important that our analysis gives him the best accuracy and results, because after the analysis is complete, he will go on to publish the findings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He will take what we did during this study and then go back into cotton fields to find out what is causing abscission, so our research and practicality/interpretability is one of our highest priorities in this study</a:t>
            </a:r>
            <a:endParaRPr dirty="0"/>
          </a:p>
        </p:txBody>
      </p:sp>
      <p:sp>
        <p:nvSpPr>
          <p:cNvPr id="170" name="Person 2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en-US" dirty="0" smtClean="0"/>
              <a:t>Brennan</a:t>
            </a:r>
            <a:endParaRPr dirty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81818" y="10945091"/>
            <a:ext cx="1191491" cy="1191491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Rectangle"/>
          <p:cNvSpPr/>
          <p:nvPr/>
        </p:nvSpPr>
        <p:spPr>
          <a:xfrm>
            <a:off x="2272531" y="10756816"/>
            <a:ext cx="19832828" cy="2271839"/>
          </a:xfrm>
          <a:prstGeom prst="rect">
            <a:avLst/>
          </a:prstGeom>
          <a:solidFill>
            <a:schemeClr val="accent3">
              <a:alpha val="4212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/>
          </a:p>
        </p:txBody>
      </p:sp>
      <p:sp>
        <p:nvSpPr>
          <p:cNvPr id="177" name="Model Candida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Model Candidates</a:t>
            </a:r>
          </a:p>
        </p:txBody>
      </p:sp>
      <p:sp>
        <p:nvSpPr>
          <p:cNvPr id="178" name="GOAL:…"/>
          <p:cNvSpPr txBox="1"/>
          <p:nvPr/>
        </p:nvSpPr>
        <p:spPr>
          <a:xfrm>
            <a:off x="3246692" y="10765065"/>
            <a:ext cx="17890616" cy="2043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6400"/>
            </a:pPr>
            <a:r>
              <a:t>GOAL:</a:t>
            </a:r>
          </a:p>
          <a:p>
            <a:pPr>
              <a:defRPr sz="4400"/>
            </a:pPr>
            <a:r>
              <a:t>Optimize prediction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accuracy</a:t>
            </a:r>
            <a:r>
              <a:t> while maintaining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interpretability</a:t>
            </a:r>
          </a:p>
        </p:txBody>
      </p:sp>
      <p:sp>
        <p:nvSpPr>
          <p:cNvPr id="179" name="Logistic Regression"/>
          <p:cNvSpPr txBox="1"/>
          <p:nvPr/>
        </p:nvSpPr>
        <p:spPr>
          <a:xfrm>
            <a:off x="1261024" y="3284375"/>
            <a:ext cx="5335457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400"/>
            </a:lvl1pPr>
          </a:lstStyle>
          <a:p>
            <a:r>
              <a:t>Logistic Regression</a:t>
            </a:r>
          </a:p>
        </p:txBody>
      </p:sp>
      <p:sp>
        <p:nvSpPr>
          <p:cNvPr id="180" name="Classification Tree"/>
          <p:cNvSpPr txBox="1"/>
          <p:nvPr/>
        </p:nvSpPr>
        <p:spPr>
          <a:xfrm>
            <a:off x="7509470" y="3284375"/>
            <a:ext cx="5335457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400"/>
            </a:lvl1pPr>
          </a:lstStyle>
          <a:p>
            <a:r>
              <a:t>Classification Tree</a:t>
            </a:r>
          </a:p>
        </p:txBody>
      </p:sp>
      <p:sp>
        <p:nvSpPr>
          <p:cNvPr id="181" name="Boosted Trees"/>
          <p:cNvSpPr txBox="1"/>
          <p:nvPr/>
        </p:nvSpPr>
        <p:spPr>
          <a:xfrm>
            <a:off x="13167376" y="3284375"/>
            <a:ext cx="5335457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400"/>
            </a:lvl1pPr>
          </a:lstStyle>
          <a:p>
            <a:r>
              <a:t>Boosted Trees</a:t>
            </a:r>
          </a:p>
        </p:txBody>
      </p:sp>
      <p:sp>
        <p:nvSpPr>
          <p:cNvPr id="182" name="Random Forest"/>
          <p:cNvSpPr txBox="1"/>
          <p:nvPr/>
        </p:nvSpPr>
        <p:spPr>
          <a:xfrm>
            <a:off x="18202944" y="3284375"/>
            <a:ext cx="5335457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400"/>
            </a:lvl1pPr>
          </a:lstStyle>
          <a:p>
            <a:r>
              <a:t>Random Forest</a:t>
            </a:r>
          </a:p>
        </p:txBody>
      </p:sp>
      <p:sp>
        <p:nvSpPr>
          <p:cNvPr id="183" name="Line"/>
          <p:cNvSpPr/>
          <p:nvPr/>
        </p:nvSpPr>
        <p:spPr>
          <a:xfrm>
            <a:off x="1219199" y="4883728"/>
            <a:ext cx="219456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184" name="Image Gallery" descr="Image Gallery"/>
          <p:cNvPicPr>
            <a:picLocks noChangeAspect="1"/>
          </p:cNvPicPr>
          <p:nvPr/>
        </p:nvPicPr>
        <p:blipFill>
          <a:blip r:embed="rId4">
            <a:extLst/>
          </a:blip>
          <a:srcRect l="11634" r="11634"/>
          <a:stretch>
            <a:fillRect/>
          </a:stretch>
        </p:blipFill>
        <p:spPr>
          <a:xfrm>
            <a:off x="607230" y="5451247"/>
            <a:ext cx="6643045" cy="4759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mage Gallery" descr="Image Gallery"/>
          <p:cNvPicPr>
            <a:picLocks noChangeAspect="1"/>
          </p:cNvPicPr>
          <p:nvPr/>
        </p:nvPicPr>
        <p:blipFill>
          <a:blip r:embed="rId5">
            <a:extLst/>
          </a:blip>
          <a:srcRect t="4594" b="4594"/>
          <a:stretch>
            <a:fillRect/>
          </a:stretch>
        </p:blipFill>
        <p:spPr>
          <a:xfrm>
            <a:off x="7428944" y="5308550"/>
            <a:ext cx="5496509" cy="49914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Image Gallery" descr="Image Gallery"/>
          <p:cNvPicPr>
            <a:picLocks noChangeAspect="1"/>
          </p:cNvPicPr>
          <p:nvPr/>
        </p:nvPicPr>
        <p:blipFill>
          <a:blip r:embed="rId6">
            <a:extLst/>
          </a:blip>
          <a:srcRect t="12267" b="12267"/>
          <a:stretch>
            <a:fillRect/>
          </a:stretch>
        </p:blipFill>
        <p:spPr>
          <a:xfrm>
            <a:off x="13485326" y="5451247"/>
            <a:ext cx="9850998" cy="50362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12192000" y="6858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8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Focus on Interpretabilit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Focus on Interpretability</a:t>
            </a:r>
          </a:p>
        </p:txBody>
      </p:sp>
      <p:sp>
        <p:nvSpPr>
          <p:cNvPr id="190" name="Find model with best accuracy and interpretability…"/>
          <p:cNvSpPr txBox="1">
            <a:spLocks noGrp="1"/>
          </p:cNvSpPr>
          <p:nvPr>
            <p:ph type="body" sz="quarter" idx="1"/>
          </p:nvPr>
        </p:nvSpPr>
        <p:spPr>
          <a:xfrm>
            <a:off x="1288802" y="3582806"/>
            <a:ext cx="13712646" cy="2391118"/>
          </a:xfrm>
          <a:prstGeom prst="rect">
            <a:avLst/>
          </a:prstGeom>
        </p:spPr>
        <p:txBody>
          <a:bodyPr/>
          <a:lstStyle/>
          <a:p>
            <a:pPr marL="535177" indent="-535177" defTabSz="2389572">
              <a:spcBef>
                <a:spcPts val="2300"/>
              </a:spcBef>
              <a:defRPr sz="4312"/>
            </a:pPr>
            <a:r>
              <a:t>Find model with best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accuracy</a:t>
            </a:r>
            <a:r>
              <a:t> and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interpretability</a:t>
            </a:r>
          </a:p>
          <a:p>
            <a:pPr marL="535177" indent="-535177" defTabSz="2389572">
              <a:spcBef>
                <a:spcPts val="2300"/>
              </a:spcBef>
              <a:defRPr sz="4312"/>
            </a:pPr>
            <a:r>
              <a:t>Identify most </a:t>
            </a:r>
            <a:r>
              <a:rPr>
                <a:latin typeface="Canela Text Bold"/>
                <a:ea typeface="Canela Text Bold"/>
                <a:cs typeface="Canela Text Bold"/>
                <a:sym typeface="Canela Text Bold"/>
              </a:rPr>
              <a:t>important variables</a:t>
            </a:r>
          </a:p>
        </p:txBody>
      </p:sp>
      <p:pic>
        <p:nvPicPr>
          <p:cNvPr id="191" name="Image Gallery" descr="Image Gallery"/>
          <p:cNvPicPr>
            <a:picLocks noChangeAspect="1"/>
          </p:cNvPicPr>
          <p:nvPr/>
        </p:nvPicPr>
        <p:blipFill>
          <a:blip r:embed="rId4">
            <a:extLst/>
          </a:blip>
          <a:srcRect t="7531" b="7531"/>
          <a:stretch>
            <a:fillRect/>
          </a:stretch>
        </p:blipFill>
        <p:spPr>
          <a:xfrm>
            <a:off x="2500011" y="6428686"/>
            <a:ext cx="6427163" cy="5459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Image Gallery" descr="Image Gallery"/>
          <p:cNvPicPr>
            <a:picLocks noChangeAspect="1"/>
          </p:cNvPicPr>
          <p:nvPr/>
        </p:nvPicPr>
        <p:blipFill>
          <a:blip r:embed="rId5">
            <a:extLst/>
          </a:blip>
          <a:srcRect t="747" b="747"/>
          <a:stretch>
            <a:fillRect/>
          </a:stretch>
        </p:blipFill>
        <p:spPr>
          <a:xfrm>
            <a:off x="12168303" y="5222464"/>
            <a:ext cx="10972801" cy="78714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Audio Recording.m4a" descr="Audio Recording.m4a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2192000" y="6858000"/>
            <a:ext cx="571500" cy="57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9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742</TotalTime>
  <Words>307</Words>
  <Application>Microsoft Office PowerPoint</Application>
  <PresentationFormat>Custom</PresentationFormat>
  <Paragraphs>31</Paragraphs>
  <Slides>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1" baseType="lpstr">
      <vt:lpstr>Arial</vt:lpstr>
      <vt:lpstr>Canela Bold</vt:lpstr>
      <vt:lpstr>Canela Deck Regular</vt:lpstr>
      <vt:lpstr>Canela Regular</vt:lpstr>
      <vt:lpstr>Canela Text Bold</vt:lpstr>
      <vt:lpstr>Canela Text Regular</vt:lpstr>
      <vt:lpstr>Courier New</vt:lpstr>
      <vt:lpstr>Graphik</vt:lpstr>
      <vt:lpstr>Graphik Medium</vt:lpstr>
      <vt:lpstr>Graphik Semibold</vt:lpstr>
      <vt:lpstr>Helvetica Neue</vt:lpstr>
      <vt:lpstr>Wingdings</vt:lpstr>
      <vt:lpstr>23_ClassicWhite</vt:lpstr>
      <vt:lpstr>Effect of Bollworm Feeding on Cotton Abscission</vt:lpstr>
      <vt:lpstr>Description/Objectives</vt:lpstr>
      <vt:lpstr>Experiment Design</vt:lpstr>
      <vt:lpstr>Data Collection</vt:lpstr>
      <vt:lpstr>EDA &amp; Data Split</vt:lpstr>
      <vt:lpstr>Research Value</vt:lpstr>
      <vt:lpstr>Model Candidates</vt:lpstr>
      <vt:lpstr>Focus on Interpretability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 of Bollworm Feeding on Cotton Abscission</dc:title>
  <dc:creator>Jeff Clinch</dc:creator>
  <cp:lastModifiedBy>Jeff Clinch</cp:lastModifiedBy>
  <cp:revision>26</cp:revision>
  <dcterms:modified xsi:type="dcterms:W3CDTF">2022-06-10T22:02:48Z</dcterms:modified>
</cp:coreProperties>
</file>